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20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2" r:id="rId5"/>
    <p:sldId id="277" r:id="rId6"/>
    <p:sldId id="309" r:id="rId7"/>
    <p:sldId id="321" r:id="rId8"/>
    <p:sldId id="322" r:id="rId9"/>
    <p:sldId id="323" r:id="rId10"/>
    <p:sldId id="320" r:id="rId11"/>
    <p:sldId id="327" r:id="rId12"/>
    <p:sldId id="324" r:id="rId13"/>
    <p:sldId id="326" r:id="rId14"/>
    <p:sldId id="279" r:id="rId15"/>
    <p:sldId id="266" r:id="rId16"/>
    <p:sldId id="319" r:id="rId17"/>
    <p:sldId id="311" r:id="rId18"/>
    <p:sldId id="312" r:id="rId19"/>
    <p:sldId id="295" r:id="rId20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7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4885"/>
    <a:srgbClr val="20B3A1"/>
    <a:srgbClr val="D64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2" autoAdjust="0"/>
    <p:restoredTop sz="96314" autoAdjust="0"/>
  </p:normalViewPr>
  <p:slideViewPr>
    <p:cSldViewPr snapToGrid="0" showGuides="1">
      <p:cViewPr varScale="1">
        <p:scale>
          <a:sx n="84" d="100"/>
          <a:sy n="84" d="100"/>
        </p:scale>
        <p:origin x="228" y="42"/>
      </p:cViewPr>
      <p:guideLst>
        <p:guide orient="horz" pos="117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B725A-BFDD-44D0-A8D3-61766B07B7F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CC932-0C1F-4C94-8B9A-3944ABBB4E3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655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1567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434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58739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6621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626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CC932-0C1F-4C94-8B9A-3944ABBB4E30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68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6F278-ABF0-48CA-ADF0-1D43CCA8A181}" type="datetimeFigureOut">
              <a:rPr lang="zh-CN" altLang="en-US" smtClean="0"/>
              <a:t>2024/3/17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799FB-52B8-4698-BECF-01ADD9E84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png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415396" y="471151"/>
            <a:ext cx="11385755" cy="5958349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chemeClr val="tx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3746905" y="2237631"/>
            <a:ext cx="44512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800" dirty="0">
                <a:solidFill>
                  <a:srgbClr val="1C4885"/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斑马问题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635803" y="4380766"/>
            <a:ext cx="5093363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实验时间：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  <a:p>
            <a:pPr algn="l"/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截止时间：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</p:txBody>
      </p:sp>
      <p:cxnSp>
        <p:nvCxnSpPr>
          <p:cNvPr id="18" name="直接连接符 17"/>
          <p:cNvCxnSpPr/>
          <p:nvPr/>
        </p:nvCxnSpPr>
        <p:spPr>
          <a:xfrm>
            <a:off x="5278107" y="3836950"/>
            <a:ext cx="1388806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635244" y="3233467"/>
            <a:ext cx="267453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 Unicode MS" panose="020B0604020202020204" charset="-122"/>
                <a:ea typeface="inherit"/>
              </a:rPr>
              <a:t>实验一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Zebra </a:t>
            </a:r>
            <a:r>
              <a:rPr kumimoji="0" lang="en-US" altLang="zh-C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zh-CN" altLang="zh-CN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roblem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defRPr/>
            </a:pPr>
            <a:endParaRPr lang="zh-CN" alt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逻辑和/或的目标构造函数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b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</a:br>
            <a:b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</a:br>
            <a:r>
              <a:rPr dirty="0" err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逻辑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dirty="0" err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关系格式</a:t>
            </a:r>
            <a:r>
              <a:rPr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conde(</a:t>
            </a:r>
            <a:r>
              <a:rPr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(rules, rules)</a:t>
            </a:r>
            <a:r>
              <a:rPr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)</a:t>
            </a: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FFADEA0-099B-B863-2B9D-92E0551E27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2944" y="4010224"/>
            <a:ext cx="9286943" cy="128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45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defRPr/>
            </a:pPr>
            <a:endParaRPr lang="zh-CN" alt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逻辑和/或的目标构造函数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b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</a:br>
            <a:b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</a:b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逻辑或关系格式 </a:t>
            </a:r>
            <a: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conde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[rules]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,</a:t>
            </a:r>
            <a: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[rules]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)</a:t>
            </a:r>
            <a:endParaRPr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35136B8-9FE3-20C5-1306-149B493599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9205" y="3942164"/>
            <a:ext cx="9248843" cy="131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696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2657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defRPr/>
            </a:pPr>
            <a:endParaRPr lang="zh-CN" alt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>
              <a:lnSpc>
                <a:spcPts val="2000"/>
              </a:lnSpc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使用</a:t>
            </a:r>
            <a:r>
              <a:rPr lang="en-US" altLang="zh-CN" dirty="0" err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lall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包定义规则集合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en-US" altLang="zh-CN" b="0" dirty="0">
                <a:solidFill>
                  <a:srgbClr val="7F848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lall</a:t>
            </a:r>
            <a:r>
              <a:rPr lang="en-US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(rules, [rules, ...])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等价关系格式一</a:t>
            </a:r>
            <a: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: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>
              <a:lnSpc>
                <a:spcPts val="2000"/>
              </a:lnSpc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en-US" altLang="zh-CN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AF3D969-3CEF-3A73-6DCE-DCB4F49202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9311" y="3903669"/>
            <a:ext cx="9244080" cy="241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697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2657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defRPr/>
            </a:pPr>
            <a:endParaRPr lang="zh-CN" alt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>
              <a:lnSpc>
                <a:spcPts val="2000"/>
              </a:lnSpc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使用</a:t>
            </a:r>
            <a:r>
              <a:rPr lang="en-US" altLang="zh-CN" dirty="0" err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lall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包定义规则集合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en-US" altLang="zh-CN" b="0" dirty="0">
                <a:solidFill>
                  <a:srgbClr val="7F848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lall</a:t>
            </a:r>
            <a:r>
              <a:rPr lang="en-US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(rules, [rules, ...])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等价关系格式二</a:t>
            </a:r>
            <a:r>
              <a:rPr lang="en-US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: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>
              <a:lnSpc>
                <a:spcPts val="2000"/>
              </a:lnSpc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en-US" altLang="zh-CN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9D862107-2891-6682-F18E-E1F61A6317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4990" y="3891835"/>
            <a:ext cx="9220267" cy="243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7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403122" y="449825"/>
            <a:ext cx="11385755" cy="5958349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rgbClr val="02615A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1887301" y="2420811"/>
            <a:ext cx="1592179" cy="1592179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800" b="1" dirty="0">
                <a:solidFill>
                  <a:schemeClr val="bg1"/>
                </a:solidFill>
                <a:latin typeface="FuturaBookC" charset="-52"/>
              </a:rPr>
              <a:t>3</a:t>
            </a:r>
            <a:endParaRPr lang="zh-CN" altLang="en-US" sz="138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76985" y="2420811"/>
            <a:ext cx="57603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1C4885"/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代码实现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663554" y="3428999"/>
            <a:ext cx="1112406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666766" y="3843713"/>
            <a:ext cx="36794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1600" dirty="0">
                <a:latin typeface="FuturaBookC" charset="-52"/>
                <a:sym typeface="+mn-ea"/>
              </a:rPr>
              <a:t>Code implementation</a:t>
            </a:r>
            <a:endParaRPr lang="zh-CN" altLang="en-US" sz="1600" dirty="0">
              <a:latin typeface="FuturaBookC" charset="-5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8" y="409927"/>
            <a:ext cx="2538453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宋体" panose="02010600030101010101" pitchFamily="2" charset="-122"/>
              </a:rPr>
              <a:t>代码实现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FZZhengHeiS-DB-GB" panose="02000000000000000000" pitchFamily="2" charset="0"/>
              <a:ea typeface="FZZhengHeiS-DB-GB" panose="02000000000000000000" pitchFamily="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4649" y="840662"/>
            <a:ext cx="2361063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1400" dirty="0">
                <a:latin typeface="FuturaBookC" charset="-52"/>
                <a:sym typeface="+mn-ea"/>
              </a:rPr>
              <a:t>Code implementation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FuturaBookC" charset="-5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96413" y="1435315"/>
            <a:ext cx="74957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TODO: 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邻近规则如何定义，</a:t>
            </a:r>
            <a:endParaRPr lang="en-US" altLang="zh-CN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e.g.,</a:t>
            </a:r>
          </a:p>
          <a:p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自定义规则：左邻近规则left(), 右邻近规则right(),邻近规则next()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52540D5-6FCB-1DA5-4148-31D628AFC950}"/>
              </a:ext>
            </a:extLst>
          </p:cNvPr>
          <p:cNvSpPr txBox="1"/>
          <p:nvPr/>
        </p:nvSpPr>
        <p:spPr>
          <a:xfrm>
            <a:off x="2195244" y="1720807"/>
            <a:ext cx="60969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6. 绿房子在白房子的右边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zh-CN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挪威人住在蓝色的房子旁边</a:t>
            </a:r>
            <a:endParaRPr lang="zh-CN" altLang="zh-CN" dirty="0">
              <a:effectLst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8711446F-A626-758F-F382-05EFABE6B7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413" y="2990662"/>
            <a:ext cx="9329806" cy="27622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8" y="409927"/>
            <a:ext cx="2538453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宋体" panose="02010600030101010101" pitchFamily="2" charset="-122"/>
              </a:rPr>
              <a:t>代码实现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FZZhengHeiS-DB-GB" panose="02000000000000000000" pitchFamily="2" charset="0"/>
              <a:ea typeface="FZZhengHeiS-DB-GB" panose="02000000000000000000" pitchFamily="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4649" y="840662"/>
            <a:ext cx="2361063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1400" dirty="0">
                <a:latin typeface="FuturaBookC" charset="-52"/>
                <a:sym typeface="+mn-ea"/>
              </a:rPr>
              <a:t>Code implementation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FuturaBookC" charset="-5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961903" y="1484322"/>
            <a:ext cx="4683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TODO: 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添加题给的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14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条逻辑规则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0095F53-85FA-20EF-7243-8C670761EA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4648" y="2147522"/>
            <a:ext cx="9244080" cy="26765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403122" y="449825"/>
            <a:ext cx="11385755" cy="5958349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rgbClr val="02615A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1887301" y="2420811"/>
            <a:ext cx="1592179" cy="1592179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800" b="1" dirty="0">
                <a:solidFill>
                  <a:schemeClr val="bg1"/>
                </a:solidFill>
                <a:latin typeface="FuturaBookC" charset="-52"/>
              </a:rPr>
              <a:t>4</a:t>
            </a:r>
            <a:endParaRPr lang="zh-CN" altLang="en-US" sz="138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76985" y="2420811"/>
            <a:ext cx="57603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1C4885"/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结果输出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663554" y="3428999"/>
            <a:ext cx="1112406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666766" y="3843713"/>
            <a:ext cx="36794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FuturaBookC" charset="-52"/>
                <a:sym typeface="+mn-ea"/>
              </a:rPr>
              <a:t>Result output</a:t>
            </a:r>
            <a:endParaRPr lang="zh-CN" altLang="en-US" sz="1600" dirty="0">
              <a:latin typeface="FuturaBookC" charset="-5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8" y="409927"/>
            <a:ext cx="29520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结果输出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2828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Result output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FuturaBookC" charset="-5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图片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326765" y="1859915"/>
            <a:ext cx="6020435" cy="4067175"/>
          </a:xfrm>
          <a:prstGeom prst="rect">
            <a:avLst/>
          </a:prstGeom>
          <a:noFill/>
          <a:ln w="28575" cmpd="sng">
            <a:noFill/>
            <a:prstDash val="solid"/>
          </a:ln>
        </p:spPr>
        <p:txBody>
          <a:bodyPr wrap="square" rtlCol="0" anchor="t">
            <a:noAutofit/>
          </a:bodyPr>
          <a:lstStyle/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完成 Agent Cell 后，在左侧</a:t>
            </a:r>
            <a:r>
              <a:rPr lang="zh-CN" altLang="en-US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提交结果</a:t>
            </a:r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的标签中，把整个 </a:t>
            </a:r>
            <a:r>
              <a:rPr lang="en-US" altLang="zh-CN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</a:t>
            </a:r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gent Cell 转化为 main.py 文件进行</a:t>
            </a:r>
            <a:r>
              <a:rPr lang="zh-CN" altLang="en-US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系统测试</a:t>
            </a:r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。能通过测试就可以</a:t>
            </a:r>
            <a:r>
              <a:rPr lang="zh-CN" altLang="en-US" b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提交结果</a:t>
            </a:r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</a:p>
          <a:p>
            <a:endParaRPr lang="zh-CN" altLang="en-US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通过solve函数（勿修改）进行输出，输出格式要求如下：</a:t>
            </a:r>
          </a:p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（一）提取解算器的输出：</a:t>
            </a:r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哪所房子里的人养斑马，哪所房子里的人喜欢喝矿泉水？</a:t>
            </a:r>
          </a:p>
          <a:p>
            <a:endParaRPr lang="zh-CN" altLang="en-US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（二）解算器的输出结果展示</a:t>
            </a:r>
          </a:p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1. 输出正确的五条匹配信息；</a:t>
            </a:r>
          </a:p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2. 每条匹配信息依次包含(国家，工作，饮料，宠物，颜色)五个元素；</a:t>
            </a:r>
          </a:p>
          <a:p>
            <a:r>
              <a:rPr lang="zh-CN" altLang="en-US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3. 例如('英国人', '油漆工', '茶', '狗', '红色')即为正确格式，但不是本题答案。</a:t>
            </a:r>
          </a:p>
        </p:txBody>
      </p:sp>
      <p:sp>
        <p:nvSpPr>
          <p:cNvPr id="15" name="矩形 14"/>
          <p:cNvSpPr/>
          <p:nvPr>
            <p:custDataLst>
              <p:tags r:id="rId1"/>
            </p:custDataLst>
          </p:nvPr>
        </p:nvSpPr>
        <p:spPr>
          <a:xfrm>
            <a:off x="2669540" y="1259840"/>
            <a:ext cx="7195185" cy="5205095"/>
          </a:xfrm>
          <a:prstGeom prst="rect">
            <a:avLst/>
          </a:prstGeom>
          <a:noFill/>
          <a:ln w="57150">
            <a:solidFill>
              <a:srgbClr val="7E0C6E">
                <a:alpha val="5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520582" y="2497976"/>
            <a:ext cx="3150835" cy="1861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500" dirty="0">
                <a:latin typeface="黑体" panose="02010609060101010101" charset="-122"/>
                <a:ea typeface="黑体" panose="02010609060101010101" charset="-122"/>
              </a:rPr>
              <a:t>谢谢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403122" y="449825"/>
            <a:ext cx="11385755" cy="5958349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chemeClr val="tx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908282" y="1533116"/>
            <a:ext cx="2325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800" dirty="0">
                <a:solidFill>
                  <a:srgbClr val="1C4885"/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目录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908283" y="1152768"/>
            <a:ext cx="23259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000" dirty="0">
                <a:solidFill>
                  <a:srgbClr val="1C4885"/>
                </a:solidFill>
                <a:latin typeface="FuturaBookC" charset="-52"/>
                <a:ea typeface="微软雅黑" panose="020B0503020204020204" pitchFamily="34" charset="-122"/>
              </a:rPr>
              <a:t>CONTENT</a:t>
            </a:r>
            <a:endParaRPr lang="zh-CN" altLang="en-US" sz="2000" dirty="0">
              <a:solidFill>
                <a:srgbClr val="1C4885"/>
              </a:solidFill>
              <a:latin typeface="FuturaBookC" charset="-52"/>
              <a:ea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2485152" y="2972788"/>
            <a:ext cx="643774" cy="643774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FuturaBookC" charset="-52"/>
              </a:rPr>
              <a:t>01</a:t>
            </a:r>
            <a:endParaRPr lang="zh-CN" altLang="en-US" sz="12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249648" y="2965451"/>
            <a:ext cx="37018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dirty="0">
                <a:latin typeface="FZZhengHeiS-DB-GB" panose="02000000000000000000" pitchFamily="2" charset="0"/>
                <a:ea typeface="FZZhengHeiS-DB-GB" panose="02000000000000000000" pitchFamily="2" charset="0"/>
              </a:rPr>
              <a:t>问题描述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249648" y="3405851"/>
            <a:ext cx="2680886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FuturaBookC" charset="-52"/>
              </a:rPr>
              <a:t>Problem description</a:t>
            </a:r>
          </a:p>
        </p:txBody>
      </p:sp>
      <p:sp>
        <p:nvSpPr>
          <p:cNvPr id="12" name="椭圆 11"/>
          <p:cNvSpPr/>
          <p:nvPr/>
        </p:nvSpPr>
        <p:spPr>
          <a:xfrm>
            <a:off x="7134562" y="2974672"/>
            <a:ext cx="643774" cy="643774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FuturaBookC" charset="-52"/>
              </a:rPr>
              <a:t>02</a:t>
            </a:r>
            <a:endParaRPr lang="zh-CN" altLang="en-US" sz="12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899058" y="2967335"/>
            <a:ext cx="37018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dirty="0"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7899058" y="3399124"/>
            <a:ext cx="268057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</a:p>
        </p:txBody>
      </p:sp>
      <p:sp>
        <p:nvSpPr>
          <p:cNvPr id="15" name="椭圆 14"/>
          <p:cNvSpPr/>
          <p:nvPr/>
        </p:nvSpPr>
        <p:spPr>
          <a:xfrm>
            <a:off x="2485152" y="4002628"/>
            <a:ext cx="643774" cy="643774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FuturaBookC" charset="-52"/>
              </a:rPr>
              <a:t>03</a:t>
            </a:r>
            <a:endParaRPr lang="zh-CN" altLang="en-US" sz="12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49648" y="3995291"/>
            <a:ext cx="37018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dirty="0">
                <a:latin typeface="FZZhengHeiS-DB-GB" panose="02000000000000000000" pitchFamily="2" charset="0"/>
                <a:ea typeface="FZZhengHeiS-DB-GB" panose="02000000000000000000" pitchFamily="2" charset="0"/>
              </a:rPr>
              <a:t>代码实现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249648" y="4427747"/>
            <a:ext cx="337096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1400" b="0" i="0" dirty="0">
                <a:latin typeface="FuturaBookC" charset="-52"/>
              </a:rPr>
              <a:t>Code implementation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8" name="椭圆 17"/>
          <p:cNvSpPr/>
          <p:nvPr/>
        </p:nvSpPr>
        <p:spPr>
          <a:xfrm>
            <a:off x="7134562" y="4009965"/>
            <a:ext cx="643774" cy="643774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FuturaBookC" charset="-52"/>
              </a:rPr>
              <a:t>04</a:t>
            </a:r>
            <a:endParaRPr lang="zh-CN" altLang="en-US" sz="12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899058" y="4002628"/>
            <a:ext cx="37018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dirty="0">
                <a:latin typeface="FZZhengHeiS-DB-GB" panose="02000000000000000000" pitchFamily="2" charset="0"/>
                <a:ea typeface="FZZhengHeiS-DB-GB" panose="02000000000000000000" pitchFamily="2" charset="0"/>
              </a:rPr>
              <a:t>结果输出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899058" y="4435084"/>
            <a:ext cx="337096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FuturaBookC" charset="-52"/>
              </a:rPr>
              <a:t>Result output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403122" y="449825"/>
            <a:ext cx="11385755" cy="5958349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rgbClr val="02615A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1887301" y="2420811"/>
            <a:ext cx="1592179" cy="1592179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800" b="1" dirty="0">
                <a:solidFill>
                  <a:schemeClr val="bg1"/>
                </a:solidFill>
                <a:latin typeface="FuturaBookC" charset="-52"/>
              </a:rPr>
              <a:t>1</a:t>
            </a:r>
            <a:endParaRPr lang="zh-CN" altLang="en-US" sz="138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76985" y="2420811"/>
            <a:ext cx="57603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1C4885"/>
                </a:solidFill>
                <a:latin typeface="FZZhengHeiS-DB-GB" panose="02000000000000000000" pitchFamily="2" charset="0"/>
                <a:ea typeface="宋体" panose="02010600030101010101" pitchFamily="2" charset="-122"/>
              </a:rPr>
              <a:t>问题描述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663554" y="3428999"/>
            <a:ext cx="1112406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666615" y="3843655"/>
            <a:ext cx="36639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600" dirty="0">
                <a:latin typeface="FuturaBookC" charset="-52"/>
                <a:sym typeface="+mn-ea"/>
              </a:rPr>
              <a:t>Problem description</a:t>
            </a:r>
            <a:endParaRPr lang="zh-CN" altLang="en-US" sz="1600" dirty="0">
              <a:latin typeface="FuturaBookC" charset="-5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8" y="399556"/>
            <a:ext cx="344657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问题描述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643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Problem description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443355" y="1651000"/>
            <a:ext cx="3877310" cy="41103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 个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不同国家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（英国、西班牙、日本、意大利、挪威）且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工作各不相同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（油漆工、摄影师、外交官、小提琴家、医生）的人分别住在一条街上的 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 所房子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里，每所房子的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颜色不同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（红色、白色、蓝色、黄色、绿色），每个人都有自己养的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不同宠物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（狗、蜗牛、斑马、马、狐狸），喜欢喝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不同的饮料</a:t>
            </a:r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（矿泉水、牛奶、茶、橘子汁、咖啡）。</a:t>
            </a:r>
          </a:p>
          <a:p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根据以下提示，你能告诉我哪所房子里的人养斑马，哪所房子里的人喜欢喝矿泉水吗？</a:t>
            </a:r>
          </a:p>
          <a:p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384925" y="1501140"/>
            <a:ext cx="4180205" cy="465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1. 英国人住在红色的房子里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2. 西班牙人养了一条狗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3. 日本人是一个油漆工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4. 意大利人喜欢喝茶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5. 挪威人住在左边的第一个房子里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6. 绿房子在白房子的右边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7. 摄影师养了一只蜗牛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8. 外交官住在黄房子里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9. 中间那个房子的人喜欢喝牛奶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10. 喜欢喝咖啡的人住在绿房子里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11. 挪威人住在蓝色的房子旁边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12. 小提琴家喜欢喝橘子汁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13. 养狐狸的人所住的房子与医生的房子相邻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zh-CN" altLang="en-US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14. 养马的人所住的房子与外交官的房子相邻</a:t>
            </a:r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lang="zh-CN" altLang="en-US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43370" y="6247130"/>
            <a:ext cx="5383530" cy="6108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6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参考资料：斑马难题-百度百科</a:t>
            </a:r>
            <a:endParaRPr lang="zh-CN" altLang="en-US" sz="16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en-US" altLang="zh-CN" sz="16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(</a:t>
            </a:r>
            <a:r>
              <a:rPr lang="zh-CN" altLang="en-US" sz="16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https://baike.baidu.com/item/斑马难题</a:t>
            </a:r>
            <a:r>
              <a:rPr lang="en-US" altLang="zh-CN" sz="16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16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3709972?fr=aladdin)</a:t>
            </a:r>
            <a:endParaRPr lang="zh-CN" altLang="en-US" sz="16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endParaRPr lang="zh-CN" altLang="en-US" sz="16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5" name="矩形 14"/>
          <p:cNvSpPr/>
          <p:nvPr>
            <p:custDataLst>
              <p:tags r:id="rId1"/>
            </p:custDataLst>
          </p:nvPr>
        </p:nvSpPr>
        <p:spPr>
          <a:xfrm>
            <a:off x="1181735" y="1259840"/>
            <a:ext cx="4404360" cy="4892675"/>
          </a:xfrm>
          <a:prstGeom prst="rect">
            <a:avLst/>
          </a:prstGeom>
          <a:noFill/>
          <a:ln w="57150">
            <a:solidFill>
              <a:srgbClr val="7E0C6E">
                <a:alpha val="5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6160770" y="1259840"/>
            <a:ext cx="4404360" cy="4892675"/>
          </a:xfrm>
          <a:prstGeom prst="rect">
            <a:avLst/>
          </a:prstGeom>
          <a:noFill/>
          <a:ln w="57150">
            <a:solidFill>
              <a:srgbClr val="7E0C6E">
                <a:alpha val="5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403122" y="449825"/>
            <a:ext cx="11385755" cy="5958349"/>
          </a:xfrm>
          <a:prstGeom prst="roundRect">
            <a:avLst>
              <a:gd name="adj" fmla="val 1568"/>
            </a:avLst>
          </a:prstGeom>
          <a:solidFill>
            <a:schemeClr val="bg1"/>
          </a:solidFill>
          <a:ln>
            <a:noFill/>
          </a:ln>
          <a:effectLst>
            <a:glow rad="228600">
              <a:srgbClr val="02615A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1887301" y="2420811"/>
            <a:ext cx="1592179" cy="1592179"/>
          </a:xfrm>
          <a:prstGeom prst="ellipse">
            <a:avLst/>
          </a:prstGeom>
          <a:solidFill>
            <a:srgbClr val="1C48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800" b="1" dirty="0">
                <a:solidFill>
                  <a:schemeClr val="bg1"/>
                </a:solidFill>
                <a:latin typeface="FuturaBookC" charset="-52"/>
              </a:rPr>
              <a:t>2</a:t>
            </a:r>
            <a:endParaRPr lang="zh-CN" altLang="en-US" sz="13800" b="1" dirty="0">
              <a:solidFill>
                <a:schemeClr val="bg1"/>
              </a:solidFill>
              <a:latin typeface="FuturaBookC" charset="-5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76985" y="2420811"/>
            <a:ext cx="57603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1C4885"/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663554" y="3428999"/>
            <a:ext cx="1112406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666766" y="3843713"/>
            <a:ext cx="3268262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FuturaBookC" charset="-52"/>
                <a:sym typeface="+mn-ea"/>
              </a:rPr>
              <a:t>Experimental Basis</a:t>
            </a:r>
            <a:endParaRPr lang="zh-CN" altLang="en-US" sz="1600" dirty="0">
              <a:latin typeface="FuturaBookC" charset="-5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312A44A2-17F9-5BB4-B86F-AD35DAD48D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8619" y="2840512"/>
            <a:ext cx="7205396" cy="38529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变量声明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：var()</a:t>
            </a: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规则求解器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：run(n, var(), rules,[rules, ...])</a:t>
            </a: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等价关系表达式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eq(x, y)，其意即为变量x等价于变量y。</a:t>
            </a:r>
          </a:p>
          <a:p>
            <a:pPr marL="2114550" lvl="4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等价关系格式一：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eq(var(), value) / eq(var(), var())</a:t>
            </a: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2096985A-78BE-3E0F-643D-B7678DA75B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7465" y="4711606"/>
            <a:ext cx="9248843" cy="195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75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变量声明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：var()</a:t>
            </a: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规则求解器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：run(n, var(), rules,[rules, ...])</a:t>
            </a: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等价关系表达式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eq(x, y)，其意即为变量x等价于变量y。</a:t>
            </a:r>
          </a:p>
          <a:p>
            <a:pPr marL="2114550" lvl="4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等价关系格式二： (eq, var(), value) / (eq, var(), var()) </a:t>
            </a: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7A529BC-C8F6-AF7D-6145-1C6B674BF8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7465" y="4617264"/>
            <a:ext cx="9267893" cy="152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33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04649" y="399556"/>
            <a:ext cx="2839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FZZhengHeiS-DB-GB" panose="02000000000000000000" pitchFamily="2" charset="0"/>
                <a:ea typeface="FZZhengHeiS-DB-GB" panose="02000000000000000000" pitchFamily="2" charset="0"/>
              </a:rPr>
              <a:t>实验基础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840740"/>
            <a:ext cx="20447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400" dirty="0">
                <a:latin typeface="FuturaBookC" charset="-52"/>
                <a:sym typeface="+mn-ea"/>
              </a:rPr>
              <a:t>Experimental Basis</a:t>
            </a:r>
            <a:endParaRPr lang="zh-CN" altLang="en-US" sz="1400" dirty="0">
              <a:latin typeface="FuturaBookC" charset="-5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96413" y="457203"/>
            <a:ext cx="0" cy="632244"/>
          </a:xfrm>
          <a:prstGeom prst="line">
            <a:avLst/>
          </a:prstGeom>
          <a:ln w="76200">
            <a:solidFill>
              <a:srgbClr val="1C48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3193" y="471151"/>
            <a:ext cx="851929" cy="881672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904875" y="1447165"/>
            <a:ext cx="10278745" cy="1887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kanren</a:t>
            </a: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：(https://github.com/logpy/logpy) 是 Python 的一个逻辑编程包。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可选择该逻辑编程包或自定义逻辑语法</a:t>
            </a: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1200150" lvl="2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endParaRPr 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defRPr/>
            </a:pPr>
            <a:endParaRPr lang="zh-CN" altLang="zh-CN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85750" indent="-285750"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44875"/>
              </a:buClr>
              <a:buFont typeface="Wingdings" panose="05000000000000000000" pitchFamily="2" charset="2"/>
              <a:buChar char="Ø"/>
              <a:defRPr/>
            </a:pPr>
            <a:r>
              <a:rPr lang="zh-CN" altLang="en-US" b="1" dirty="0">
                <a:solidFill>
                  <a:srgbClr val="E7E6E6">
                    <a:lumMod val="25000"/>
                  </a:srgb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成员关系表达式</a:t>
            </a:r>
            <a:r>
              <a:rPr lang="zh-CN" altLang="en-US" dirty="0">
                <a:solidFill>
                  <a:srgbClr val="E7E6E6">
                    <a:lumMod val="25000"/>
                  </a:srgb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：</a:t>
            </a:r>
            <a:r>
              <a:rPr lang="zh-CN" altLang="zh-CN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membero(var(), list / tuple)</a:t>
            </a: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7465" y="2010410"/>
            <a:ext cx="10127615" cy="7467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204E499-41D8-5158-9C54-CE772267A6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1166" y="3429000"/>
            <a:ext cx="9301231" cy="154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085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蓝色简洁毕业答辩PPT模板"/>
  <p:tag name="KSO_WPP_MARK_KEY" val="464b7b0f-e7a5-46f7-968e-2c1f9609f7ab"/>
  <p:tag name="COMMONDATA" val="eyJoZGlkIjoiNzlkOWRhY2UxMDk5ZjMyNmRkYTlkYTRkZmFjOWZmNW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1112</Words>
  <Application>Microsoft Office PowerPoint</Application>
  <PresentationFormat>宽屏</PresentationFormat>
  <Paragraphs>175</Paragraphs>
  <Slides>19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2" baseType="lpstr">
      <vt:lpstr>Arial Unicode MS</vt:lpstr>
      <vt:lpstr>FuturaBookC</vt:lpstr>
      <vt:lpstr>FZZhengHeiS-DB-GB</vt:lpstr>
      <vt:lpstr>等线</vt:lpstr>
      <vt:lpstr>等线 Light</vt:lpstr>
      <vt:lpstr>黑体</vt:lpstr>
      <vt:lpstr>宋体</vt:lpstr>
      <vt:lpstr>微软雅黑</vt:lpstr>
      <vt:lpstr>Arial</vt:lpstr>
      <vt:lpstr>Consolas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kan</dc:creator>
  <dc:description>http://www.ypppt.com/</dc:description>
  <cp:lastModifiedBy>泰航 胡</cp:lastModifiedBy>
  <cp:revision>99</cp:revision>
  <dcterms:created xsi:type="dcterms:W3CDTF">2018-02-27T12:12:00Z</dcterms:created>
  <dcterms:modified xsi:type="dcterms:W3CDTF">2024-03-18T09:45:43Z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E0CDC61347164CA0861D74F4C98B4543</vt:lpwstr>
  </property>
  <property fmtid="{D5CDD505-2E9C-101B-9397-08002B2CF9AE}" pid="3" name="KSOProductBuildVer">
    <vt:lpwstr>2052-11.1.0.12980</vt:lpwstr>
  </property>
</Properties>
</file>